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4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65" r:id="rId2"/>
    <p:sldMasterId id="2147483677" r:id="rId3"/>
    <p:sldMasterId id="2147483689" r:id="rId4"/>
    <p:sldMasterId id="2147483702" r:id="rId5"/>
  </p:sldMasterIdLst>
  <p:notesMasterIdLst>
    <p:notesMasterId r:id="rId26"/>
  </p:notesMasterIdLst>
  <p:handoutMasterIdLst>
    <p:handoutMasterId r:id="rId27"/>
  </p:handoutMasterIdLst>
  <p:sldIdLst>
    <p:sldId id="327" r:id="rId6"/>
    <p:sldId id="328" r:id="rId7"/>
    <p:sldId id="296" r:id="rId8"/>
    <p:sldId id="322" r:id="rId9"/>
    <p:sldId id="297" r:id="rId10"/>
    <p:sldId id="298" r:id="rId11"/>
    <p:sldId id="299" r:id="rId12"/>
    <p:sldId id="329" r:id="rId13"/>
    <p:sldId id="331" r:id="rId14"/>
    <p:sldId id="302" r:id="rId15"/>
    <p:sldId id="303" r:id="rId16"/>
    <p:sldId id="332" r:id="rId17"/>
    <p:sldId id="305" r:id="rId18"/>
    <p:sldId id="306" r:id="rId19"/>
    <p:sldId id="333" r:id="rId20"/>
    <p:sldId id="323" r:id="rId21"/>
    <p:sldId id="311" r:id="rId22"/>
    <p:sldId id="325" r:id="rId23"/>
    <p:sldId id="319" r:id="rId24"/>
    <p:sldId id="334" r:id="rId25"/>
  </p:sldIdLst>
  <p:sldSz cx="9144000" cy="6858000" type="screen4x3"/>
  <p:notesSz cx="6858000" cy="9144000"/>
  <p:defaultTextStyle>
    <a:defPPr>
      <a:defRPr lang="es-C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3A3A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75" d="100"/>
          <a:sy n="75" d="100"/>
        </p:scale>
        <p:origin x="-1236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2712B6-DE42-4545-AD58-A7E1B98E59DE}" type="datetimeFigureOut">
              <a:rPr lang="es-CO" smtClean="0"/>
              <a:t>09/12/2015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D187D9-8911-4A8B-B2CD-95AA35A508F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77852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4DF05D3-AD6F-453E-A787-CA7FCB293504}" type="datetimeFigureOut">
              <a:rPr lang="es-ES"/>
              <a:pPr>
                <a:defRPr/>
              </a:pPr>
              <a:t>09/12/2015</a:t>
            </a:fld>
            <a:endParaRPr lang="es-E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4687A9C-0948-4AC2-B42A-D23B9BF4C2A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83937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ABAA719-134B-4E3F-B5A8-374577D60DB5}" type="slidenum">
              <a:rPr lang="es-ES" altLang="es-CO"/>
              <a:pPr algn="r" eaLnBrk="1" hangingPunct="1">
                <a:spcBef>
                  <a:spcPct val="0"/>
                </a:spcBef>
              </a:pPr>
              <a:t>17</a:t>
            </a:fld>
            <a:endParaRPr lang="es-ES" altLang="es-CO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8EFFE7F-BBEC-4936-AD7B-6B42CD83EC9B}" type="slidenum">
              <a:rPr lang="es-ES" altLang="es-CO" smtClean="0"/>
              <a:pPr eaLnBrk="1" hangingPunct="1">
                <a:spcBef>
                  <a:spcPct val="0"/>
                </a:spcBef>
              </a:pPr>
              <a:t>10</a:t>
            </a:fld>
            <a:endParaRPr lang="es-ES" altLang="es-CO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857714A-9332-4D92-B81B-697463B5B9E6}" type="slidenum">
              <a:rPr lang="es-ES" altLang="es-CO" smtClean="0"/>
              <a:pPr eaLnBrk="1" hangingPunct="1">
                <a:spcBef>
                  <a:spcPct val="0"/>
                </a:spcBef>
              </a:pPr>
              <a:t>11</a:t>
            </a:fld>
            <a:endParaRPr lang="es-ES" altLang="es-CO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CE3A867-F569-42FB-BAB6-4FD91ED1C38C}" type="slidenum">
              <a:rPr lang="es-ES" altLang="es-CO" smtClean="0"/>
              <a:pPr eaLnBrk="1" hangingPunct="1">
                <a:spcBef>
                  <a:spcPct val="0"/>
                </a:spcBef>
              </a:pPr>
              <a:t>13</a:t>
            </a:fld>
            <a:endParaRPr lang="es-ES" altLang="es-CO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D76FBF1-ABDC-4551-9435-6C9D7C744DC0}" type="slidenum">
              <a:rPr lang="es-ES" altLang="es-CO" smtClean="0"/>
              <a:pPr eaLnBrk="1" hangingPunct="1">
                <a:spcBef>
                  <a:spcPct val="0"/>
                </a:spcBef>
              </a:pPr>
              <a:t>14</a:t>
            </a:fld>
            <a:endParaRPr lang="es-ES" altLang="es-CO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ABAA719-134B-4E3F-B5A8-374577D60DB5}" type="slidenum">
              <a:rPr lang="es-ES" altLang="es-CO"/>
              <a:pPr algn="r" eaLnBrk="1" hangingPunct="1">
                <a:spcBef>
                  <a:spcPct val="0"/>
                </a:spcBef>
              </a:pPr>
              <a:t>16</a:t>
            </a:fld>
            <a:endParaRPr lang="es-ES" altLang="es-CO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72546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F1069197-CAAE-4AD1-A664-3FB95B00B036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908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7737A908-03D0-490D-8F7F-EBB2845D4AF9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14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64D3CFB-E2FC-46F7-A5EA-53BBD88A633D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4663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845FA91-A176-4176-865F-A0B73A70565B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0870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B12F9931-5FEE-4BDC-98C1-BCE79273F111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9268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12FC2C6B-7B7A-4855-BCD4-DF3F3E46B80A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1614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DBA8D1B6-5551-40A7-BD29-DFA6FC80CE58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7951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9B3E15E-9A94-4A21-9F40-4B68DAC48F5A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9452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8C9AED1-7015-4569-BC21-97297355EA32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1255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D14A4C6B-8294-4E0E-A1B6-37308177E90D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044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40507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020630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84825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2211632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183116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440284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389187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1050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7796127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56479993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9643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5853037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2279838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DE6CDD3B-4768-4CA2-8AEB-851226BD140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06965343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620F897C-89F0-4053-874A-F3454050A38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26266223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AF0D6E6-7D45-4770-93A3-6EEF8A60135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6500103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386CF7BD-3D21-4140-8532-C71EDE02BDA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21352412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A8EE214-2560-44F3-9931-21E1B602A4E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3493720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849EEDF0-D94B-425F-A738-404C1285B5E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04169843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611477AD-73FB-4489-94C1-11755F7A098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81259482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A2E3B23-D537-4363-B114-7B9C031CDB0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5508569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DFFC638-EF72-42D8-B02B-495C6E234B5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470330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4232752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CC8EF78B-7B73-4815-96C9-DE15CB913FB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74566884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184C8C5-8150-419F-BA8B-82D4A82B44F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59410415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8555523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6331963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5996511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66368862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2786056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9556337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319303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8379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2952100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11710052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32216652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4468015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96106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29311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18018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607FD5F7-62C3-47E2-B795-B53B83C86362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857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hyperlink" Target="https://www.facebook.com/DANEColombia" TargetMode="Externa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dane.gov.co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hyperlink" Target="https://twitter.com/dane_colombia" TargetMode="Externa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14" Type="http://schemas.openxmlformats.org/officeDocument/2006/relationships/hyperlink" Target="http://www.youtube.com/user/danecolombia" TargetMode="Externa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10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3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1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image" Target="../media/image9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image" Target="../media/image1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4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>
              <a:solidFill>
                <a:prstClr val="white"/>
              </a:solidFill>
            </a:endParaRPr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10"/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2"/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4"/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6"/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6165850"/>
            <a:ext cx="9266238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altLang="es-CO" sz="1600" smtClean="0">
                <a:solidFill>
                  <a:srgbClr val="FFFFFF"/>
                </a:solidFill>
                <a:latin typeface="Calibri" pitchFamily="34" charset="0"/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3478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49" r:id="rId8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0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2051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2057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8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>
              <a:defRPr>
                <a:solidFill>
                  <a:srgbClr val="000000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 hangingPunct="0">
              <a:defRPr/>
            </a:pPr>
            <a:fld id="{E5ACE4A6-232E-4F56-B192-61EF1E46158D}" type="slidenum">
              <a:rPr lang="es-CO" altLang="es-CO"/>
              <a:pPr hangingPunct="0">
                <a:defRPr/>
              </a:pPr>
              <a:t>‹Nº›</a:t>
            </a:fld>
            <a:endParaRPr lang="es-CO" altLang="es-CO"/>
          </a:p>
        </p:txBody>
      </p:sp>
      <p:sp>
        <p:nvSpPr>
          <p:cNvPr id="2060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61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12313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/>
          </p:cNvSpPr>
          <p:nvPr/>
        </p:nvSpPr>
        <p:spPr bwMode="auto">
          <a:xfrm>
            <a:off x="4427538" y="2640013"/>
            <a:ext cx="4714875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0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3075" name="Picture 2" descr="image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932238"/>
            <a:ext cx="4714875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6" name="Picture 3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7" name="Picture 4" descr="image1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8" name="Picture 5" descr="image2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9" name="Picture 6" descr="image3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2" name="Rectangle 7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6153" name="Rectangle 8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6154" name="Rectangle 9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3083" name="Rectangle 10"/>
          <p:cNvSpPr>
            <a:spLocks noGrp="1"/>
          </p:cNvSpPr>
          <p:nvPr>
            <p:ph type="title"/>
          </p:nvPr>
        </p:nvSpPr>
        <p:spPr bwMode="auto">
          <a:xfrm>
            <a:off x="4427538" y="2852738"/>
            <a:ext cx="41148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3084" name="Rectangle 1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08248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 hangingPunct="0">
              <a:defRPr/>
            </a:pPr>
            <a:fld id="{47860603-BC08-4BCD-8319-E61A62B5779B}" type="slidenum">
              <a:rPr lang="es-CO" altLang="es-CO"/>
              <a:pPr hangingPunct="0"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4897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5123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5126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7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8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022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7846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4261" y="33522"/>
              <a:ext cx="1268852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5124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5125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26395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3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858721"/>
            <a:ext cx="8136582" cy="2954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Pereira AM*</a:t>
            </a: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2015</a:t>
            </a:r>
          </a:p>
          <a:p>
            <a:pPr eaLnBrk="1" hangingPunct="1">
              <a:defRPr/>
            </a:pPr>
            <a:endParaRPr lang="es-ES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diciembre de 2015</a:t>
            </a:r>
          </a:p>
          <a:p>
            <a:pPr eaLnBrk="1" hangingPunct="1">
              <a:defRPr/>
            </a:pPr>
            <a:r>
              <a:rPr lang="es-ES" dirty="0">
                <a:solidFill>
                  <a:prstClr val="black"/>
                </a:solidFill>
                <a:latin typeface="Arial Narrow" panose="020B0606020202030204" pitchFamily="34" charset="0"/>
              </a:rPr>
              <a:t>*El área metropolitana de Pereira incluye Dosquebradas y La Virginia</a:t>
            </a:r>
            <a:endParaRPr lang="es-ES" dirty="0">
              <a:solidFill>
                <a:prstClr val="black"/>
              </a:solidFill>
            </a:endParaRPr>
          </a:p>
          <a:p>
            <a:pPr eaLnBrk="1" hangingPunct="1">
              <a:defRPr/>
            </a:pPr>
            <a:endParaRPr lang="es-ES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34686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683568" y="5349116"/>
            <a:ext cx="8567936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100" dirty="0">
                <a:latin typeface="Times New Roman" pitchFamily="18" charset="0"/>
              </a:rPr>
              <a:t>*</a:t>
            </a:r>
            <a:r>
              <a:rPr lang="es-ES" altLang="es-CO" sz="1100" dirty="0">
                <a:latin typeface="Calibri" pitchFamily="34" charset="0"/>
              </a:rPr>
              <a:t>Otras ramas: Agricultura, ganadería, caza, silvicultura y pesca; explotación de minas y canteras, suministro de electricidad, gas y agua e intermediación financiera.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>
                <a:latin typeface="Calibri" pitchFamily="34" charset="0"/>
              </a:rPr>
              <a:t>Nota: La suma de las participaciones puede diferir de 100</a:t>
            </a:r>
            <a:r>
              <a:rPr lang="es-CO" altLang="es-CO" sz="1100" dirty="0" smtClean="0">
                <a:latin typeface="Calibri" pitchFamily="34" charset="0"/>
              </a:rPr>
              <a:t>% por </a:t>
            </a:r>
            <a:r>
              <a:rPr lang="es-CO" altLang="es-CO" sz="1100" dirty="0">
                <a:latin typeface="Calibri" pitchFamily="34" charset="0"/>
              </a:rPr>
              <a:t>la no inclusión de la categoría “no informa” y por efecto de decimales</a:t>
            </a:r>
            <a:r>
              <a:rPr lang="es-CO" altLang="es-CO" sz="1100" dirty="0" smtClean="0">
                <a:latin typeface="Calibri" pitchFamily="34" charset="0"/>
              </a:rPr>
              <a:t>.</a:t>
            </a:r>
            <a:r>
              <a:rPr lang="es-ES" altLang="es-CO" sz="1100" dirty="0" smtClean="0">
                <a:latin typeface="Calibri" pitchFamily="34" charset="0"/>
              </a:rPr>
              <a:t> </a:t>
            </a:r>
            <a:endParaRPr lang="es-ES" altLang="es-CO" sz="1100" dirty="0">
              <a:latin typeface="Calibri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405682724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471488" y="1628800"/>
            <a:ext cx="8065660" cy="3672408"/>
          </a:xfrm>
          <a:prstGeom prst="rect">
            <a:avLst/>
          </a:prstGeom>
        </p:spPr>
      </p:pic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683568" y="5157192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1225550" y="620688"/>
            <a:ext cx="68770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y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variación de la población ocupada, según ramas de actividad </a:t>
            </a:r>
          </a:p>
        </p:txBody>
      </p:sp>
    </p:spTree>
    <p:extLst>
      <p:ext uri="{BB962C8B-B14F-4D97-AF65-F5344CB8AC3E}">
        <p14:creationId xmlns:p14="http://schemas.microsoft.com/office/powerpoint/2010/main" val="3531917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971376" y="5301208"/>
            <a:ext cx="720102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100" dirty="0">
                <a:latin typeface="Times New Roman" pitchFamily="18" charset="0"/>
              </a:rPr>
              <a:t>*</a:t>
            </a:r>
            <a:r>
              <a:rPr lang="es-ES" altLang="es-CO" sz="1100" dirty="0">
                <a:latin typeface="Calibri" pitchFamily="34" charset="0"/>
              </a:rPr>
              <a:t>Otras ramas: Agricultura, ganadería, caza, silvicultura y pesca, explotación de minas y canteras, suministro de electricidad, gas y agua e intermediación financiera. </a:t>
            </a:r>
          </a:p>
        </p:txBody>
      </p:sp>
      <p:sp>
        <p:nvSpPr>
          <p:cNvPr id="11269" name="5 CuadroTexto"/>
          <p:cNvSpPr txBox="1">
            <a:spLocks noChangeArrowheads="1"/>
          </p:cNvSpPr>
          <p:nvPr/>
        </p:nvSpPr>
        <p:spPr bwMode="auto">
          <a:xfrm>
            <a:off x="958404" y="5100921"/>
            <a:ext cx="137249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>
                <a:latin typeface="Calibri" pitchFamily="34" charset="0"/>
              </a:rPr>
              <a:t>Fuente: GEIH - DANE</a:t>
            </a:r>
            <a:endParaRPr lang="es-ES" altLang="es-CO" sz="1100" dirty="0">
              <a:latin typeface="Calibri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315034956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187624" y="1550268"/>
            <a:ext cx="6829425" cy="3390900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728788" y="573881"/>
            <a:ext cx="60833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ramas de actividad</a:t>
            </a:r>
          </a:p>
        </p:txBody>
      </p:sp>
    </p:spTree>
    <p:extLst>
      <p:ext uri="{BB962C8B-B14F-4D97-AF65-F5344CB8AC3E}">
        <p14:creationId xmlns:p14="http://schemas.microsoft.com/office/powerpoint/2010/main" val="2234045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789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2" name="Rectangle 3"/>
          <p:cNvSpPr>
            <a:spLocks/>
          </p:cNvSpPr>
          <p:nvPr/>
        </p:nvSpPr>
        <p:spPr bwMode="auto">
          <a:xfrm>
            <a:off x="1403350" y="2955925"/>
            <a:ext cx="7416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0" hangingPunct="0"/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SEGÚN</a:t>
            </a:r>
          </a:p>
          <a:p>
            <a:pPr eaLnBrk="0" hangingPunct="0"/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POSICIÓN OCUPACIONAL</a:t>
            </a:r>
          </a:p>
          <a:p>
            <a:pPr eaLnBrk="0" hangingPunct="0"/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563937" y="413543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s-CO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Agosto - octubre 2015</a:t>
            </a:r>
          </a:p>
        </p:txBody>
      </p:sp>
    </p:spTree>
    <p:extLst>
      <p:ext uri="{BB962C8B-B14F-4D97-AF65-F5344CB8AC3E}">
        <p14:creationId xmlns:p14="http://schemas.microsoft.com/office/powerpoint/2010/main" val="217192141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s-CO" sz="2200" b="1">
              <a:latin typeface="Calibri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278308241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28462" y="1340768"/>
            <a:ext cx="7750549" cy="3839244"/>
          </a:xfrm>
          <a:prstGeom prst="rect">
            <a:avLst/>
          </a:prstGeom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80528" y="5373216"/>
            <a:ext cx="9144000" cy="46166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ts val="0"/>
              </a:spcBef>
              <a:buNone/>
            </a:pPr>
            <a:r>
              <a:rPr lang="es-ES" altLang="es-CO" sz="1200" dirty="0" smtClean="0">
                <a:latin typeface="Arial Narrow" pitchFamily="34" charset="0"/>
              </a:rPr>
              <a:t>^ Obrero</a:t>
            </a:r>
            <a:r>
              <a:rPr lang="es-ES" altLang="es-CO" sz="1200" dirty="0">
                <a:latin typeface="Arial Narrow" pitchFamily="34" charset="0"/>
              </a:rPr>
              <a:t>, empleado particular incluye al Jornalero o Peón</a:t>
            </a:r>
          </a:p>
          <a:p>
            <a:pPr eaLnBrk="1" hangingPunct="1">
              <a:spcBef>
                <a:spcPts val="0"/>
              </a:spcBef>
              <a:buFontTx/>
              <a:buNone/>
            </a:pPr>
            <a:r>
              <a:rPr lang="es-ES" altLang="es-CO" sz="1200" dirty="0" smtClean="0">
                <a:latin typeface="Arial Narrow" pitchFamily="34" charset="0"/>
              </a:rPr>
              <a:t>* </a:t>
            </a:r>
            <a:r>
              <a:rPr lang="es-ES" altLang="es-CO" sz="1200" dirty="0">
                <a:latin typeface="Arial Narrow" pitchFamily="34" charset="0"/>
              </a:rPr>
              <a:t>Trabajador sin remuneración incluye a los trabajadores familiares sin remuneración y a los trabajadores sin remuneración en empresas de otros </a:t>
            </a:r>
            <a:r>
              <a:rPr lang="es-ES" altLang="es-CO" sz="1200" dirty="0" smtClean="0">
                <a:latin typeface="Arial Narrow" pitchFamily="34" charset="0"/>
              </a:rPr>
              <a:t>hogares.</a:t>
            </a:r>
            <a:endParaRPr lang="es-ES" altLang="es-CO" sz="1200" dirty="0">
              <a:latin typeface="Arial Narrow" pitchFamily="34" charset="0"/>
            </a:endParaRPr>
          </a:p>
        </p:txBody>
      </p:sp>
      <p:sp>
        <p:nvSpPr>
          <p:cNvPr id="11" name="10 CuadroTexto"/>
          <p:cNvSpPr txBox="1">
            <a:spLocks noChangeArrowheads="1"/>
          </p:cNvSpPr>
          <p:nvPr/>
        </p:nvSpPr>
        <p:spPr bwMode="auto">
          <a:xfrm>
            <a:off x="215120" y="5183614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295400" y="476672"/>
            <a:ext cx="684053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ocupada, según posición ocupacional</a:t>
            </a:r>
          </a:p>
        </p:txBody>
      </p:sp>
    </p:spTree>
    <p:extLst>
      <p:ext uri="{BB962C8B-B14F-4D97-AF65-F5344CB8AC3E}">
        <p14:creationId xmlns:p14="http://schemas.microsoft.com/office/powerpoint/2010/main" val="271328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02968644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06417" y="1484784"/>
            <a:ext cx="7782007" cy="3816424"/>
          </a:xfrm>
          <a:prstGeom prst="rect">
            <a:avLst/>
          </a:prstGeom>
        </p:spPr>
      </p:pic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539552" y="5301208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539552" y="5493132"/>
            <a:ext cx="7918648" cy="60016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ts val="0"/>
              </a:spcBef>
              <a:buNone/>
            </a:pPr>
            <a:r>
              <a:rPr lang="es-ES" altLang="es-CO" sz="1100" dirty="0" smtClean="0">
                <a:latin typeface="+mj-lt"/>
              </a:rPr>
              <a:t>^ Obrero</a:t>
            </a:r>
            <a:r>
              <a:rPr lang="es-ES" altLang="es-CO" sz="1100" dirty="0">
                <a:latin typeface="+mj-lt"/>
              </a:rPr>
              <a:t>, empleado particular incluye al Jornalero o </a:t>
            </a:r>
            <a:r>
              <a:rPr lang="es-ES" altLang="es-CO" sz="1100" dirty="0" smtClean="0">
                <a:latin typeface="+mj-lt"/>
              </a:rPr>
              <a:t>Peón.</a:t>
            </a:r>
            <a:endParaRPr lang="es-ES" altLang="es-CO" sz="1100" dirty="0">
              <a:latin typeface="+mj-lt"/>
            </a:endParaRPr>
          </a:p>
          <a:p>
            <a:pPr eaLnBrk="1" hangingPunct="1">
              <a:spcBef>
                <a:spcPts val="0"/>
              </a:spcBef>
              <a:buFontTx/>
              <a:buNone/>
            </a:pPr>
            <a:r>
              <a:rPr lang="es-ES" altLang="es-CO" sz="1100" dirty="0" smtClean="0">
                <a:latin typeface="+mj-lt"/>
              </a:rPr>
              <a:t>* Trabajador </a:t>
            </a:r>
            <a:r>
              <a:rPr lang="es-ES" altLang="es-CO" sz="1100" dirty="0">
                <a:latin typeface="+mj-lt"/>
              </a:rPr>
              <a:t>sin remuneración incluye a los trabajadores familiares sin remuneración y a los trabajadores sin remuneración en empresas de otros </a:t>
            </a:r>
            <a:r>
              <a:rPr lang="es-ES" altLang="es-CO" sz="1100" dirty="0" smtClean="0">
                <a:latin typeface="+mj-lt"/>
              </a:rPr>
              <a:t>hogares.</a:t>
            </a:r>
            <a:endParaRPr lang="es-ES" altLang="es-CO" sz="1100" dirty="0">
              <a:latin typeface="+mj-lt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763713" y="404664"/>
            <a:ext cx="60483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posición ocupacional</a:t>
            </a:r>
          </a:p>
        </p:txBody>
      </p:sp>
    </p:spTree>
    <p:extLst>
      <p:ext uri="{BB962C8B-B14F-4D97-AF65-F5344CB8AC3E}">
        <p14:creationId xmlns:p14="http://schemas.microsoft.com/office/powerpoint/2010/main" val="81098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4403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036" name="Rectangle 3"/>
          <p:cNvSpPr>
            <a:spLocks/>
          </p:cNvSpPr>
          <p:nvPr/>
        </p:nvSpPr>
        <p:spPr bwMode="auto">
          <a:xfrm>
            <a:off x="1403350" y="2955925"/>
            <a:ext cx="7632700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0" hangingPunct="0"/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INACTIVA SEGÚN </a:t>
            </a:r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TIPO DE ACTIVIDAD</a:t>
            </a:r>
          </a:p>
          <a:p>
            <a:pPr eaLnBrk="0" hangingPunct="0"/>
            <a:endParaRPr lang="es-CO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  <a:p>
            <a:pPr eaLnBrk="0" hangingPunct="0"/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563937" y="413543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s-CO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Agosto - octubre 2015</a:t>
            </a:r>
          </a:p>
        </p:txBody>
      </p:sp>
    </p:spTree>
    <p:extLst>
      <p:ext uri="{BB962C8B-B14F-4D97-AF65-F5344CB8AC3E}">
        <p14:creationId xmlns:p14="http://schemas.microsoft.com/office/powerpoint/2010/main" val="389003636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704825424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259632" y="1556792"/>
            <a:ext cx="6336704" cy="3633062"/>
          </a:xfrm>
          <a:prstGeom prst="rect">
            <a:avLst/>
          </a:prstGeom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611560" y="5518393"/>
            <a:ext cx="806489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1100" dirty="0">
                <a:latin typeface="+mj-lt"/>
              </a:rPr>
              <a:t>Nota: la categoría “otros” incluye: incapacitado permanente para trabajar, rentista, pensionado, jubilado, personas que no les llama la atención o creen que no vale la pena </a:t>
            </a:r>
            <a:r>
              <a:rPr lang="es-ES" sz="1100" dirty="0" smtClean="0">
                <a:latin typeface="+mj-lt"/>
              </a:rPr>
              <a:t>trabajar</a:t>
            </a:r>
            <a:endParaRPr lang="es-ES" sz="1100" dirty="0">
              <a:latin typeface="+mj-lt"/>
            </a:endParaRP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611560" y="5327630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133475" y="620688"/>
            <a:ext cx="68754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inactiva,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 según tipo de actividad </a:t>
            </a:r>
          </a:p>
        </p:txBody>
      </p:sp>
    </p:spTree>
    <p:extLst>
      <p:ext uri="{BB962C8B-B14F-4D97-AF65-F5344CB8AC3E}">
        <p14:creationId xmlns:p14="http://schemas.microsoft.com/office/powerpoint/2010/main" val="139037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1907704" y="5517232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133475" y="764704"/>
            <a:ext cx="6875463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Proporción del </a:t>
            </a: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empleo informal 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en la </a:t>
            </a: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población 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ocupada</a:t>
            </a:r>
            <a:endParaRPr lang="es-CO" sz="22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Total 13 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ciudades y áreas metropolitanas y Pereira AM</a:t>
            </a:r>
            <a:endParaRPr lang="es-CO" sz="22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Trimestre agosto – octubre (2014 </a:t>
            </a: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2015)</a:t>
            </a:r>
            <a:endParaRPr 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545494473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917700" y="2132856"/>
            <a:ext cx="5305425" cy="3400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945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4 CuadroTexto"/>
          <p:cNvSpPr txBox="1">
            <a:spLocks noChangeArrowheads="1"/>
          </p:cNvSpPr>
          <p:nvPr/>
        </p:nvSpPr>
        <p:spPr bwMode="auto">
          <a:xfrm>
            <a:off x="1476375" y="981075"/>
            <a:ext cx="71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20485" name="5 CuadroTexto"/>
          <p:cNvSpPr txBox="1">
            <a:spLocks noChangeArrowheads="1"/>
          </p:cNvSpPr>
          <p:nvPr/>
        </p:nvSpPr>
        <p:spPr bwMode="auto">
          <a:xfrm>
            <a:off x="684213" y="188640"/>
            <a:ext cx="7289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Límites de confianza y error relativo de la población de la fuerza de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trabajo e indicadores de mercado laboral</a:t>
            </a:r>
          </a:p>
          <a:p>
            <a:pPr algn="ctr" eaLnBrk="1" hangingPunct="1"/>
            <a:r>
              <a:rPr lang="es-ES" altLang="es-CO" sz="2000" b="1" dirty="0" smtClean="0">
                <a:solidFill>
                  <a:srgbClr val="CC0066"/>
                </a:solidFill>
              </a:rPr>
              <a:t>Pereira </a:t>
            </a:r>
            <a:r>
              <a:rPr lang="es-ES" altLang="es-CO" sz="2000" b="1" dirty="0">
                <a:solidFill>
                  <a:srgbClr val="CC0066"/>
                </a:solidFill>
              </a:rPr>
              <a:t>AM</a:t>
            </a:r>
            <a:endParaRPr lang="es-CO" altLang="es-CO" sz="2000" i="1" dirty="0">
              <a:solidFill>
                <a:srgbClr val="CC0066"/>
              </a:solidFill>
            </a:endParaRPr>
          </a:p>
          <a:p>
            <a:pPr algn="ctr" eaLnBrk="1" hangingPunct="1"/>
            <a:endParaRPr lang="es-CO" altLang="es-CO" sz="2000" dirty="0">
              <a:solidFill>
                <a:srgbClr val="CC0066"/>
              </a:solidFill>
            </a:endParaRPr>
          </a:p>
        </p:txBody>
      </p:sp>
      <p:pic>
        <p:nvPicPr>
          <p:cNvPr id="5" name="4 Imagen"/>
          <p:cNvPicPr/>
          <p:nvPr>
            <p:extLst>
              <p:ext uri="{D42A27DB-BD31-4B8C-83A1-F6EECF244321}">
                <p14:modId xmlns:p14="http://schemas.microsoft.com/office/powerpoint/2010/main" val="36030896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259632" y="1412776"/>
            <a:ext cx="6408712" cy="2201095"/>
          </a:xfrm>
          <a:prstGeom prst="rect">
            <a:avLst/>
          </a:prstGeom>
        </p:spPr>
      </p:pic>
      <p:pic>
        <p:nvPicPr>
          <p:cNvPr id="4" name="3 Imagen"/>
          <p:cNvPicPr/>
          <p:nvPr>
            <p:extLst>
              <p:ext uri="{D42A27DB-BD31-4B8C-83A1-F6EECF244321}">
                <p14:modId xmlns:p14="http://schemas.microsoft.com/office/powerpoint/2010/main" val="1956781114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331640" y="3789040"/>
            <a:ext cx="6234112" cy="2087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949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723129169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03213" y="2036763"/>
            <a:ext cx="8755062" cy="3716337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7" name="6 CuadroTexto"/>
          <p:cNvSpPr txBox="1">
            <a:spLocks noChangeArrowheads="1"/>
          </p:cNvSpPr>
          <p:nvPr/>
        </p:nvSpPr>
        <p:spPr bwMode="auto">
          <a:xfrm>
            <a:off x="1424248" y="5769909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6" name="1 CuadroTexto"/>
          <p:cNvSpPr txBox="1">
            <a:spLocks noChangeArrowheads="1"/>
          </p:cNvSpPr>
          <p:nvPr/>
        </p:nvSpPr>
        <p:spPr bwMode="auto">
          <a:xfrm>
            <a:off x="684213" y="333375"/>
            <a:ext cx="78486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Risaralda</a:t>
            </a:r>
            <a:endParaRPr lang="es-ES" altLang="es-CO" sz="24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Anual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 2007 - 2014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CO" altLang="es-CO" sz="2400" dirty="0">
              <a:solidFill>
                <a:srgbClr val="CC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492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072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/>
            <a:r>
              <a:rPr lang="es-ES" altLang="es-CO" sz="3200" b="1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Indicadores</a:t>
            </a:r>
            <a:r>
              <a:rPr lang="es-ES" altLang="es-CO" sz="3200" b="1" smtClean="0">
                <a:solidFill>
                  <a:srgbClr val="A7A7A7"/>
                </a:solidFill>
                <a:latin typeface="Arial Narrow" pitchFamily="34" charset="0"/>
                <a:cs typeface="Calibri" pitchFamily="34" charset="0"/>
                <a:sym typeface="Calibri" pitchFamily="34" charset="0"/>
              </a:rPr>
              <a:t> </a:t>
            </a:r>
            <a:r>
              <a:rPr lang="es-ES" altLang="es-CO" sz="3200" b="1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del mercado laboral</a:t>
            </a: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2124075" y="295592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/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3563937" y="413543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s-CO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Agosto - octubre 2015</a:t>
            </a:r>
          </a:p>
        </p:txBody>
      </p:sp>
    </p:spTree>
    <p:extLst>
      <p:ext uri="{BB962C8B-B14F-4D97-AF65-F5344CB8AC3E}">
        <p14:creationId xmlns:p14="http://schemas.microsoft.com/office/powerpoint/2010/main" val="317689574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/>
          </p:cNvSpPr>
          <p:nvPr/>
        </p:nvSpPr>
        <p:spPr bwMode="auto">
          <a:xfrm>
            <a:off x="0" y="763588"/>
            <a:ext cx="4643438" cy="6477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45500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>
              <a:latin typeface="Times New Roman" pitchFamily="18" charset="0"/>
            </a:endParaRPr>
          </a:p>
        </p:txBody>
      </p:sp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683568" y="4509120"/>
            <a:ext cx="14049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412750" y="654050"/>
            <a:ext cx="82089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Resumen indicadores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Pereira AM</a:t>
            </a:r>
            <a:r>
              <a:rPr lang="es-ES" altLang="es-CO" sz="1600" b="1" dirty="0" smtClean="0">
                <a:solidFill>
                  <a:srgbClr val="CC0066"/>
                </a:solidFill>
              </a:rPr>
              <a:t> </a:t>
            </a: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Total Nacional</a:t>
            </a: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24498476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755576" y="1854200"/>
            <a:ext cx="7889903" cy="2510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47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>
              <a:latin typeface="Times New Roman" pitchFamily="18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3419872" y="2132856"/>
            <a:ext cx="5616624" cy="216024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79388" y="2408238"/>
            <a:ext cx="2880444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Indicadores de mercado laboral por ciudad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s-ES" altLang="es-CO" sz="11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Trimestre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1600" b="1" dirty="0" smtClean="0">
                <a:solidFill>
                  <a:srgbClr val="CC0066"/>
                </a:solidFill>
                <a:latin typeface="Arial Narrow" pitchFamily="34" charset="0"/>
              </a:rPr>
              <a:t>Agosto - octubre 2015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731100916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419872" y="239713"/>
            <a:ext cx="5611813" cy="5803900"/>
          </a:xfrm>
          <a:prstGeom prst="rect">
            <a:avLst/>
          </a:prstGeom>
        </p:spPr>
      </p:pic>
      <p:sp>
        <p:nvSpPr>
          <p:cNvPr id="8" name="1 Rectángulo"/>
          <p:cNvSpPr>
            <a:spLocks noChangeArrowheads="1"/>
          </p:cNvSpPr>
          <p:nvPr/>
        </p:nvSpPr>
        <p:spPr bwMode="auto">
          <a:xfrm>
            <a:off x="3419872" y="5981218"/>
            <a:ext cx="543609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000" dirty="0">
                <a:solidFill>
                  <a:schemeClr val="tx1"/>
                </a:solidFill>
              </a:rPr>
              <a:t> *El total de las 23 ciudades no incluye San Andrés por tener una distribución de la muestra diferente</a:t>
            </a:r>
            <a:r>
              <a:rPr lang="es-CO" altLang="es-CO" sz="1000" dirty="0" smtClean="0">
                <a:solidFill>
                  <a:schemeClr val="tx1"/>
                </a:solidFill>
              </a:rPr>
              <a:t>.</a:t>
            </a:r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000" dirty="0">
                <a:solidFill>
                  <a:schemeClr val="tx1"/>
                </a:solidFill>
              </a:rPr>
              <a:t> </a:t>
            </a:r>
            <a:r>
              <a:rPr lang="es-CO" altLang="es-CO" sz="1000" dirty="0" smtClean="0">
                <a:solidFill>
                  <a:schemeClr val="tx1"/>
                </a:solidFill>
              </a:rPr>
              <a:t>    Los </a:t>
            </a:r>
            <a:r>
              <a:rPr lang="es-CO" altLang="es-CO" sz="1000" dirty="0">
                <a:solidFill>
                  <a:schemeClr val="tx1"/>
                </a:solidFill>
              </a:rPr>
              <a:t>resultados presentados para San Andrés corresponden al período mayo – </a:t>
            </a:r>
            <a:r>
              <a:rPr lang="es-CO" altLang="es-CO" sz="1000" dirty="0" smtClean="0">
                <a:solidFill>
                  <a:schemeClr val="tx1"/>
                </a:solidFill>
              </a:rPr>
              <a:t>octubre 2015</a:t>
            </a:r>
            <a:r>
              <a:rPr lang="es-CO" altLang="es-CO" sz="1000" dirty="0">
                <a:solidFill>
                  <a:schemeClr val="tx1"/>
                </a:solidFill>
              </a:rPr>
              <a:t>.      </a:t>
            </a:r>
          </a:p>
        </p:txBody>
      </p:sp>
    </p:spTree>
    <p:extLst>
      <p:ext uri="{BB962C8B-B14F-4D97-AF65-F5344CB8AC3E}">
        <p14:creationId xmlns:p14="http://schemas.microsoft.com/office/powerpoint/2010/main" val="154895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40401920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79450" y="2003425"/>
            <a:ext cx="7394575" cy="3833813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061740" y="620688"/>
            <a:ext cx="6408737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Pereira AM</a:t>
            </a:r>
            <a:endParaRPr lang="es-ES" altLang="es-CO" sz="2200" b="1" dirty="0">
              <a:solidFill>
                <a:srgbClr val="CC0066"/>
              </a:solidFill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Agosto – octubre (2006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2015)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8" name="5 CuadroTexto"/>
          <p:cNvSpPr txBox="1">
            <a:spLocks noChangeArrowheads="1"/>
          </p:cNvSpPr>
          <p:nvPr/>
        </p:nvSpPr>
        <p:spPr bwMode="auto">
          <a:xfrm>
            <a:off x="1043608" y="5661248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</p:spTree>
    <p:extLst>
      <p:ext uri="{BB962C8B-B14F-4D97-AF65-F5344CB8AC3E}">
        <p14:creationId xmlns:p14="http://schemas.microsoft.com/office/powerpoint/2010/main" val="427064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992188" y="549275"/>
            <a:ext cx="71421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Tasa de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Pereira AM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Trimestres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móviles 2011 - 2015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8" name="5 CuadroTexto"/>
          <p:cNvSpPr txBox="1">
            <a:spLocks noChangeArrowheads="1"/>
          </p:cNvSpPr>
          <p:nvPr/>
        </p:nvSpPr>
        <p:spPr bwMode="auto">
          <a:xfrm>
            <a:off x="992188" y="5746303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712765727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322388" y="1704975"/>
            <a:ext cx="6816725" cy="3836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89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179388" y="981075"/>
            <a:ext cx="1944687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s-CO" sz="1600" b="1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133215158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23528" y="2708920"/>
            <a:ext cx="8401461" cy="2092176"/>
          </a:xfrm>
          <a:prstGeom prst="rect">
            <a:avLst/>
          </a:prstGeom>
        </p:spPr>
      </p:pic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908175" y="836737"/>
            <a:ext cx="4895850" cy="1440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Pereira AM</a:t>
            </a:r>
            <a:endParaRPr lang="es-ES" altLang="es-CO" sz="1600" b="1" dirty="0">
              <a:solidFill>
                <a:srgbClr val="CC0066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Agosto – octubre (2014 – 2015)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endParaRPr lang="es-ES" sz="2200" b="1" dirty="0" smtClean="0">
              <a:solidFill>
                <a:srgbClr val="CC0066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68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COMPORTAMIENTO DEL MERCADO LABORAL</a:t>
            </a:r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14465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891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8916" name="Rectangle 3"/>
          <p:cNvSpPr>
            <a:spLocks/>
          </p:cNvSpPr>
          <p:nvPr/>
        </p:nvSpPr>
        <p:spPr bwMode="auto">
          <a:xfrm>
            <a:off x="1403350" y="2955925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0" hangingPunct="0"/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</a:t>
            </a:r>
          </a:p>
          <a:p>
            <a:pPr eaLnBrk="0" hangingPunct="0"/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SEGÚN </a:t>
            </a:r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RAMA DE ACTIVIDAD</a:t>
            </a:r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563937" y="413543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s-CO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Agosto - octubre 2015</a:t>
            </a:r>
          </a:p>
        </p:txBody>
      </p:sp>
    </p:spTree>
    <p:extLst>
      <p:ext uri="{BB962C8B-B14F-4D97-AF65-F5344CB8AC3E}">
        <p14:creationId xmlns:p14="http://schemas.microsoft.com/office/powerpoint/2010/main" val="231108885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4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6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6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9671</TotalTime>
  <Words>535</Words>
  <Application>Microsoft Office PowerPoint</Application>
  <PresentationFormat>Presentación en pantalla (4:3)</PresentationFormat>
  <Paragraphs>85</Paragraphs>
  <Slides>20</Slides>
  <Notes>11</Notes>
  <HiddenSlides>0</HiddenSlides>
  <MMClips>0</MMClips>
  <ScaleCrop>false</ScaleCrop>
  <HeadingPairs>
    <vt:vector size="4" baseType="variant">
      <vt:variant>
        <vt:lpstr>Tema</vt:lpstr>
      </vt:variant>
      <vt:variant>
        <vt:i4>5</vt:i4>
      </vt:variant>
      <vt:variant>
        <vt:lpstr>Títulos de diapositiva</vt:lpstr>
      </vt:variant>
      <vt:variant>
        <vt:i4>20</vt:i4>
      </vt:variant>
    </vt:vector>
  </HeadingPairs>
  <TitlesOfParts>
    <vt:vector size="25" baseType="lpstr">
      <vt:lpstr>1_Presentacion_dane2013_marzo4</vt:lpstr>
      <vt:lpstr>3_Default - Default</vt:lpstr>
      <vt:lpstr>4_Default - Default</vt:lpstr>
      <vt:lpstr>5_Default - Default</vt:lpstr>
      <vt:lpstr>6_Default - Default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lcastanedap</dc:creator>
  <cp:lastModifiedBy>Angela Rocio Lopez Sanchez</cp:lastModifiedBy>
  <cp:revision>266</cp:revision>
  <cp:lastPrinted>2015-09-24T21:42:44Z</cp:lastPrinted>
  <dcterms:created xsi:type="dcterms:W3CDTF">2012-08-22T15:55:17Z</dcterms:created>
  <dcterms:modified xsi:type="dcterms:W3CDTF">2015-12-09T18:23:49Z</dcterms:modified>
</cp:coreProperties>
</file>